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FC"/>
    <a:srgbClr val="0C234B"/>
    <a:srgbClr val="AB0520"/>
    <a:srgbClr val="6F868D"/>
    <a:srgbClr val="1FFF00"/>
    <a:srgbClr val="FF00FF"/>
    <a:srgbClr val="0505FF"/>
    <a:srgbClr val="CA00CA"/>
    <a:srgbClr val="899CA2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9298" autoAdjust="0"/>
  </p:normalViewPr>
  <p:slideViewPr>
    <p:cSldViewPr snapToGrid="0">
      <p:cViewPr>
        <p:scale>
          <a:sx n="60" d="100"/>
          <a:sy n="60" d="100"/>
        </p:scale>
        <p:origin x="-902" y="5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2CF7-B2B3-4782-914A-8F1554C8DE51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CBD04-DCD7-4EE7-99CE-EB44670D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3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76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 userDrawn="1"/>
        </p:nvGrpSpPr>
        <p:grpSpPr>
          <a:xfrm>
            <a:off x="2540" y="0"/>
            <a:ext cx="12189460" cy="6858000"/>
            <a:chOff x="2540" y="0"/>
            <a:chExt cx="12189460" cy="6858000"/>
          </a:xfrm>
        </p:grpSpPr>
        <p:pic>
          <p:nvPicPr>
            <p:cNvPr id="60" name="Picture 5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43"/>
            <a:stretch/>
          </p:blipFill>
          <p:spPr>
            <a:xfrm>
              <a:off x="2540" y="0"/>
              <a:ext cx="12189460" cy="6045200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 userDrawn="1"/>
          </p:nvSpPr>
          <p:spPr>
            <a:xfrm>
              <a:off x="2540" y="5664200"/>
              <a:ext cx="12188952" cy="1193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 userDrawn="1"/>
        </p:nvGrpSpPr>
        <p:grpSpPr>
          <a:xfrm>
            <a:off x="4997993" y="5746448"/>
            <a:ext cx="2256972" cy="1128486"/>
            <a:chOff x="3446812" y="5746448"/>
            <a:chExt cx="2256972" cy="1128486"/>
          </a:xfrm>
        </p:grpSpPr>
        <p:pic>
          <p:nvPicPr>
            <p:cNvPr id="65" name="Picture 6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812" y="5746448"/>
              <a:ext cx="2256972" cy="1128486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67069" r="36573" b="16434"/>
            <a:stretch/>
          </p:blipFill>
          <p:spPr>
            <a:xfrm>
              <a:off x="4216227" y="6572247"/>
              <a:ext cx="730596" cy="23495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3" t="33630" r="40704" b="32408"/>
            <a:stretch/>
          </p:blipFill>
          <p:spPr>
            <a:xfrm>
              <a:off x="4302125" y="6047313"/>
              <a:ext cx="549276" cy="52627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9" t="60942" r="38920" b="32408"/>
            <a:stretch/>
          </p:blipFill>
          <p:spPr>
            <a:xfrm>
              <a:off x="4846638" y="6494998"/>
              <a:ext cx="66676" cy="94703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"/>
            <a:ext cx="12192000" cy="5556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Header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812179"/>
            <a:ext cx="12192000" cy="128016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5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Title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3133903"/>
            <a:ext cx="12192000" cy="35744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Subtitle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47013" y="4355874"/>
            <a:ext cx="5297976" cy="133834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Authors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10837" y="5702536"/>
            <a:ext cx="3901440" cy="115546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</a:t>
            </a:r>
          </a:p>
          <a:p>
            <a:pPr lvl="0"/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179725" y="5702536"/>
            <a:ext cx="3901440" cy="1155469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B0520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Affiliations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US" dirty="0"/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5792382" y="1576394"/>
            <a:ext cx="604503" cy="82296"/>
            <a:chOff x="4268723" y="1918335"/>
            <a:chExt cx="604503" cy="82296"/>
          </a:xfrm>
          <a:effectLst/>
        </p:grpSpPr>
        <p:sp>
          <p:nvSpPr>
            <p:cNvPr id="71" name="Isosceles Triangle 70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Isosceles Triangle 71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Isosceles Triangle 72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5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020590" y="2240801"/>
            <a:ext cx="4799019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6297697" y="2240801"/>
            <a:ext cx="4799019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9" name="Isosceles Triangle 1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Isosceles Triangle 1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13721" y="5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1240231" y="2696278"/>
            <a:ext cx="5127812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1213279" y="2355450"/>
            <a:ext cx="5127812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PARAGRAPH TITLE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29" name="Isosceles Triangle 2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Isosceles Triangle 2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Isosceles Triangle 3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913721" y="5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1316503" y="2003330"/>
            <a:ext cx="4503108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6363455" y="2003330"/>
            <a:ext cx="4503108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9" name="Isosceles Triangle 1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Isosceles Triangle 1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Isosceles Triangle 2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13721" y="5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13287" y="2875352"/>
            <a:ext cx="8623684" cy="131445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7" name="Isosceles Triangle 16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Isosceles Triangle 17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Isosceles Triangle 18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913721" y="5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829440"/>
            <a:ext cx="73152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4938724"/>
            <a:ext cx="7315200" cy="40087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4" name="Isosceles Triangle 13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Isosceles Triangle 15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5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905513" y="1843553"/>
            <a:ext cx="3007107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4066553" y="1921673"/>
            <a:ext cx="73152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6553" y="5030957"/>
            <a:ext cx="7315200" cy="40087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14" name="Isosceles Triangle 13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Isosceles Triangle 14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Isosceles Triangle 15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792382" y="242894"/>
            <a:ext cx="604503" cy="82296"/>
            <a:chOff x="4268723" y="1918335"/>
            <a:chExt cx="604503" cy="82296"/>
          </a:xfrm>
          <a:effectLst/>
        </p:grpSpPr>
        <p:sp>
          <p:nvSpPr>
            <p:cNvPr id="9" name="Isosceles Triangle 8"/>
            <p:cNvSpPr/>
            <p:nvPr userDrawn="1"/>
          </p:nvSpPr>
          <p:spPr>
            <a:xfrm>
              <a:off x="450056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Isosceles Triangle 9"/>
            <p:cNvSpPr/>
            <p:nvPr userDrawn="1"/>
          </p:nvSpPr>
          <p:spPr>
            <a:xfrm>
              <a:off x="4268723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Isosceles Triangle 10"/>
            <p:cNvSpPr/>
            <p:nvPr userDrawn="1"/>
          </p:nvSpPr>
          <p:spPr>
            <a:xfrm>
              <a:off x="4727970" y="1918335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39" y="6619893"/>
            <a:ext cx="581152" cy="240792"/>
          </a:xfrm>
          <a:prstGeom prst="rect">
            <a:avLst/>
          </a:prstGeom>
        </p:spPr>
      </p:pic>
      <p:pic>
        <p:nvPicPr>
          <p:cNvPr id="22" name="Picture 21" descr="triangle_page#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83" y="6617208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55123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217" y="3885257"/>
            <a:ext cx="9261907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5435" y="6558729"/>
            <a:ext cx="5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3" name="Picture 2" descr="Image result for university of arizona logo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2" y="107576"/>
            <a:ext cx="653493" cy="60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hevane.gawker.com/stop-complaining-about-flying-and-look-out-the-window-i-1632594608" TargetMode="External"/><Relationship Id="rId2" Type="http://schemas.openxmlformats.org/officeDocument/2006/relationships/hyperlink" Target="https://www.latimes.com/business/la-fi-hypersonic-development-20180221-stor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ionalmuseum.af.mil/Visit/Museum-Exhibits/Fact-Sheets/Display/Article/195761/north-american-x-15a-2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Designing a Mach 5 Wind Tunnel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Treyton Moore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0837" y="5797748"/>
            <a:ext cx="3901440" cy="106025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Thank you to Dr. Alex Craig, Dr. Lutz </a:t>
            </a:r>
            <a:r>
              <a:rPr lang="en-US" dirty="0" err="1"/>
              <a:t>Taubert</a:t>
            </a:r>
            <a:r>
              <a:rPr lang="en-US" dirty="0"/>
              <a:t>, John Flood and Isaac </a:t>
            </a:r>
            <a:r>
              <a:rPr lang="en-US" dirty="0" err="1"/>
              <a:t>Charcos</a:t>
            </a:r>
            <a:r>
              <a:rPr lang="en-US" dirty="0"/>
              <a:t> for their guidance and assistance in this process.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8179725" y="6147036"/>
            <a:ext cx="3901440" cy="1155469"/>
          </a:xfrm>
        </p:spPr>
        <p:txBody>
          <a:bodyPr/>
          <a:lstStyle/>
          <a:p>
            <a:r>
              <a:rPr lang="en-US" dirty="0"/>
              <a:t>Thank you to the Office of Naval Research (ONR) and the Air Force Office of Scientific Research (AFOSR) for their continued funding.</a:t>
            </a:r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F021A6C8-F681-442E-B6FE-4AD42C17F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7" y="159093"/>
            <a:ext cx="1335248" cy="133682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4382C0A-1904-49B4-B2AE-4C9BCFA24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314" y="277817"/>
            <a:ext cx="2182563" cy="995200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5B906ED7-ED6C-4175-9273-4C826DA9C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7" y="4729563"/>
            <a:ext cx="2379287" cy="13383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0EE190-FAD4-42DF-AC7A-4E75CBD20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376" y="3780388"/>
            <a:ext cx="1478034" cy="22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CDFFE-BDA6-40DC-B71A-289D3A83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FA3733-2BE0-4E47-B520-6C01BE6B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948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Acknowledgements &amp;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784E7-9DCD-4927-8FDE-9EF4CC838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Anderson, John (2006). </a:t>
            </a:r>
            <a:r>
              <a:rPr lang="en-US" i="1" dirty="0"/>
              <a:t>Hypersonic and High-Temperature Gas Dynamics</a:t>
            </a:r>
            <a:r>
              <a:rPr lang="en-US" dirty="0"/>
              <a:t> (Second ed.). AIAA Education Series.</a:t>
            </a:r>
          </a:p>
          <a:p>
            <a:r>
              <a:rPr lang="en-US" dirty="0">
                <a:hlinkClick r:id="rId2"/>
              </a:rPr>
              <a:t>https://www.latimes.com/business/la-fi-hypersonic-development-20180221-story.html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85059-9AE1-465D-AF78-F9C98DACFA6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http://thevane.gawker.com/stop-complaining-about-flying-and-look-out-the-window-i-1632594608</a:t>
            </a:r>
            <a:endParaRPr lang="en-US" dirty="0"/>
          </a:p>
          <a:p>
            <a:r>
              <a:rPr lang="en-US" dirty="0">
                <a:hlinkClick r:id="rId4"/>
              </a:rPr>
              <a:t>https://www.nationalmuseum.af.mil/Visit/Museum-Exhibits/Fact-Sheets/Display/Article/195761/north-american-x-15a-2/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42D65-B01A-41E7-B23F-2F55529CFFAB}"/>
              </a:ext>
            </a:extLst>
          </p:cNvPr>
          <p:cNvSpPr txBox="1"/>
          <p:nvPr/>
        </p:nvSpPr>
        <p:spPr>
          <a:xfrm>
            <a:off x="8208256" y="1871469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Photos</a:t>
            </a:r>
          </a:p>
        </p:txBody>
      </p:sp>
    </p:spTree>
    <p:extLst>
      <p:ext uri="{BB962C8B-B14F-4D97-AF65-F5344CB8AC3E}">
        <p14:creationId xmlns:p14="http://schemas.microsoft.com/office/powerpoint/2010/main" val="11385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2A4809-F381-441E-8681-4B19609E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7EF90-DA33-429C-BAFD-7CAA1AD8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3672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Terminology 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C1D32-7D01-4081-B8F8-AAF107C31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46" y="1890724"/>
            <a:ext cx="4940189" cy="3880599"/>
          </a:xfrm>
        </p:spPr>
        <p:txBody>
          <a:bodyPr>
            <a:noAutofit/>
          </a:bodyPr>
          <a:lstStyle/>
          <a:p>
            <a:r>
              <a:rPr lang="en-US" sz="2400" dirty="0"/>
              <a:t>Quiet – good approximation to calm conditions encountered by aircraft in the atmosphere</a:t>
            </a:r>
          </a:p>
          <a:p>
            <a:r>
              <a:rPr lang="en-US" sz="2400" dirty="0"/>
              <a:t>Mach # -- multiplier on the speed of sound in order to denote different flight regimes</a:t>
            </a:r>
          </a:p>
          <a:p>
            <a:r>
              <a:rPr lang="en-US" sz="2400" dirty="0"/>
              <a:t>Hypersonic – &gt;= 5x the speed of sound. </a:t>
            </a:r>
          </a:p>
        </p:txBody>
      </p:sp>
      <p:pic>
        <p:nvPicPr>
          <p:cNvPr id="7" name="Picture 6" descr="A picture containing grass, ground, outdoor, road&#10;&#10;Description automatically generated">
            <a:extLst>
              <a:ext uri="{FF2B5EF4-FFF2-40B4-BE49-F238E27FC236}">
                <a16:creationId xmlns:a16="http://schemas.microsoft.com/office/drawing/2014/main" id="{323511DC-D6DF-4B16-96F0-2FB71AEDD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766" y="2054391"/>
            <a:ext cx="5599533" cy="3716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6846D6-2BBE-4947-9D2B-A1165E0F4505}"/>
              </a:ext>
            </a:extLst>
          </p:cNvPr>
          <p:cNvSpPr txBox="1"/>
          <p:nvPr/>
        </p:nvSpPr>
        <p:spPr>
          <a:xfrm>
            <a:off x="6515100" y="5771323"/>
            <a:ext cx="4940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American X-15A-2. Photo courtesy of the National Museum of the US Air Force. Shot by Ken LaRock.</a:t>
            </a:r>
          </a:p>
        </p:txBody>
      </p:sp>
    </p:spTree>
    <p:extLst>
      <p:ext uri="{BB962C8B-B14F-4D97-AF65-F5344CB8AC3E}">
        <p14:creationId xmlns:p14="http://schemas.microsoft.com/office/powerpoint/2010/main" val="16984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BAE7E9-9016-4BEB-A9A4-6CDE4E6E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E5FB3C-20FE-43CD-AE65-D3160DE21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4018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Motivation and Comparison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F951B-FE0D-4721-A12A-517FECD3F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16" y="1567701"/>
            <a:ext cx="4799019" cy="2971732"/>
          </a:xfrm>
        </p:spPr>
        <p:txBody>
          <a:bodyPr>
            <a:normAutofit/>
          </a:bodyPr>
          <a:lstStyle/>
          <a:p>
            <a:r>
              <a:rPr lang="en-US" sz="2400" dirty="0"/>
              <a:t>Increased flight speeds =&gt; reduced time in flight</a:t>
            </a:r>
          </a:p>
          <a:p>
            <a:r>
              <a:rPr lang="en-US" sz="2400" dirty="0"/>
              <a:t>Missile systems more capable of eliminating enemy threats</a:t>
            </a:r>
          </a:p>
          <a:p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A96976-84CC-4CD7-A2A7-CC0BC263BA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6481" y="1567701"/>
            <a:ext cx="4799019" cy="2971732"/>
          </a:xfrm>
        </p:spPr>
        <p:txBody>
          <a:bodyPr/>
          <a:lstStyle/>
          <a:p>
            <a:r>
              <a:rPr lang="en-US" sz="2400" dirty="0"/>
              <a:t>Commercial airliners travel just below Mach 1</a:t>
            </a:r>
          </a:p>
          <a:p>
            <a:r>
              <a:rPr lang="en-US" sz="2400" dirty="0"/>
              <a:t>Fighter jets – above 1, but nowhere near Mach 5</a:t>
            </a:r>
          </a:p>
          <a:p>
            <a:endParaRPr lang="en-US" dirty="0"/>
          </a:p>
        </p:txBody>
      </p:sp>
      <p:pic>
        <p:nvPicPr>
          <p:cNvPr id="7" name="Picture 6" descr="A fighter jet flying through a cloudy blue sky&#10;&#10;Description automatically generated">
            <a:extLst>
              <a:ext uri="{FF2B5EF4-FFF2-40B4-BE49-F238E27FC236}">
                <a16:creationId xmlns:a16="http://schemas.microsoft.com/office/drawing/2014/main" id="{5A1F310D-0691-4879-BBE8-434825F2E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71" y="3429000"/>
            <a:ext cx="5829300" cy="3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164B9-9CC0-4201-A1A6-65C841B44DE8}"/>
              </a:ext>
            </a:extLst>
          </p:cNvPr>
          <p:cNvSpPr txBox="1"/>
          <p:nvPr/>
        </p:nvSpPr>
        <p:spPr>
          <a:xfrm>
            <a:off x="10300039" y="4804403"/>
            <a:ext cx="1370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from The Vane online blog. Taken by Dennis </a:t>
            </a:r>
            <a:r>
              <a:rPr lang="en-US" dirty="0" err="1"/>
              <a:t>Mersereau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84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42682F-A778-4334-B716-D653E2F7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5F6478-CF02-495E-9CC6-842278AB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0164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Current Setup</a:t>
            </a:r>
          </a:p>
        </p:txBody>
      </p:sp>
      <p:pic>
        <p:nvPicPr>
          <p:cNvPr id="7" name="Content Placeholder 6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8D74EA8D-36F7-404C-ACA5-EF719F8EEAE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62297" y="2008382"/>
            <a:ext cx="10862904" cy="32537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EBE9D-4CB2-45BD-A4C9-3710901EF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590" y="3759934"/>
            <a:ext cx="4799019" cy="2971732"/>
          </a:xfrm>
        </p:spPr>
        <p:txBody>
          <a:bodyPr>
            <a:noAutofit/>
          </a:bodyPr>
          <a:lstStyle/>
          <a:p>
            <a:r>
              <a:rPr lang="en-US" sz="2200" dirty="0"/>
              <a:t>Mach 4 </a:t>
            </a:r>
            <a:r>
              <a:rPr lang="en-US" sz="2200" dirty="0" err="1"/>
              <a:t>Ludwieg</a:t>
            </a:r>
            <a:r>
              <a:rPr lang="en-US" sz="2200" dirty="0"/>
              <a:t> Tube – working towards “quiet” conditions</a:t>
            </a:r>
          </a:p>
          <a:p>
            <a:r>
              <a:rPr lang="en-US" sz="2200" dirty="0"/>
              <a:t>Observing the interactions between Mack-Mode </a:t>
            </a:r>
            <a:r>
              <a:rPr lang="en-US" sz="2200" dirty="0" err="1"/>
              <a:t>Instabilties</a:t>
            </a:r>
            <a:r>
              <a:rPr lang="en-US" sz="2200" dirty="0"/>
              <a:t>. Unsure which of the first two modes is dominant at this regime.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32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C9D22C-96D5-43D5-890B-8286BC00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3F04CB-97E9-4152-9349-46D4FB5E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2940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Diaphragms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34DB6-87F1-4B9C-9CFF-A69DD0856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16" y="2126501"/>
            <a:ext cx="4799019" cy="2971732"/>
          </a:xfrm>
        </p:spPr>
        <p:txBody>
          <a:bodyPr>
            <a:noAutofit/>
          </a:bodyPr>
          <a:lstStyle/>
          <a:p>
            <a:r>
              <a:rPr lang="en-US" sz="2400" dirty="0"/>
              <a:t>Mach 4 Tunnel – Two mylar diaphragms separated by a distance of ~1 ft, each can withstand pressure differences of up to 25 psi (dependent on thickness)</a:t>
            </a:r>
          </a:p>
          <a:p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A062FB-1F7F-45A0-941A-53340190EC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7902" y="2126501"/>
            <a:ext cx="4799019" cy="2971732"/>
          </a:xfrm>
        </p:spPr>
        <p:txBody>
          <a:bodyPr>
            <a:normAutofit/>
          </a:bodyPr>
          <a:lstStyle/>
          <a:p>
            <a:r>
              <a:rPr lang="en-US" sz="2400" dirty="0"/>
              <a:t>Alternative strategies to using diaphragms</a:t>
            </a:r>
          </a:p>
        </p:txBody>
      </p:sp>
    </p:spTree>
    <p:extLst>
      <p:ext uri="{BB962C8B-B14F-4D97-AF65-F5344CB8AC3E}">
        <p14:creationId xmlns:p14="http://schemas.microsoft.com/office/powerpoint/2010/main" val="9034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F93692-28C8-4369-B17E-7775BA28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5435" y="6558729"/>
            <a:ext cx="531832" cy="365125"/>
          </a:xfrm>
        </p:spPr>
        <p:txBody>
          <a:bodyPr/>
          <a:lstStyle/>
          <a:p>
            <a:fld id="{F1214C19-7B70-E548-A608-340680BFD9AE}" type="slidenum">
              <a:rPr lang="en-US" smtClean="0"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10719-A67C-458D-AF38-036A3FAC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16" y="1408909"/>
            <a:ext cx="4799019" cy="4844229"/>
          </a:xfrm>
        </p:spPr>
        <p:txBody>
          <a:bodyPr>
            <a:noAutofit/>
          </a:bodyPr>
          <a:lstStyle/>
          <a:p>
            <a:r>
              <a:rPr lang="en-US" sz="2400" dirty="0"/>
              <a:t>Tested materials include Al 3003, Al 6061-O , Al 6061-T6.</a:t>
            </a:r>
          </a:p>
          <a:p>
            <a:r>
              <a:rPr lang="en-US" sz="2400" dirty="0"/>
              <a:t>Selected for their moduli and ultimate tensile strengths</a:t>
            </a:r>
          </a:p>
          <a:p>
            <a:r>
              <a:rPr lang="en-US" sz="2400" dirty="0"/>
              <a:t>Result: ¼” thick Al 3003 - burst pressure ~240 PSID. Al 6061s not much different</a:t>
            </a:r>
          </a:p>
          <a:p>
            <a:r>
              <a:rPr lang="en-US" sz="2400" dirty="0"/>
              <a:t>Displacement on right</a:t>
            </a:r>
          </a:p>
          <a:p>
            <a:r>
              <a:rPr lang="en-US" sz="2400" dirty="0"/>
              <a:t>Preliminary design</a:t>
            </a:r>
          </a:p>
          <a:p>
            <a:endParaRPr lang="en-US" sz="2400" dirty="0"/>
          </a:p>
        </p:txBody>
      </p:sp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B89D41EF-C5BD-49E0-868E-D2BC317D6B3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39" y="860810"/>
            <a:ext cx="2222418" cy="2970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D2F92-E450-49E2-BB35-48F9AC992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69" y="2714835"/>
            <a:ext cx="1081504" cy="4013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63E4F-33FF-44F6-826F-D2839888E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35" y="2727538"/>
            <a:ext cx="1081504" cy="40137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7461C7-CE2A-4C4A-9AF4-D755A933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6502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Diaphragm Modeling and Simulations</a:t>
            </a:r>
          </a:p>
        </p:txBody>
      </p:sp>
    </p:spTree>
    <p:extLst>
      <p:ext uri="{BB962C8B-B14F-4D97-AF65-F5344CB8AC3E}">
        <p14:creationId xmlns:p14="http://schemas.microsoft.com/office/powerpoint/2010/main" val="61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2AAA1-447B-4774-B8E0-A7622B25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35E88-7E0B-406D-851F-DE2579E8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51" y="464390"/>
            <a:ext cx="10363200" cy="110331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Diaphragm Modeling and Simulations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C51E8-B40B-44FE-B761-AD1C8BA0F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After the preliminary round of testing, we looked into scoring the diaphragms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X-Men symbol for predictable pattern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126436-37C8-481B-8479-23233A67B38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Still deciding how/where to have these manufactured (in-house/externally)</a:t>
            </a:r>
          </a:p>
        </p:txBody>
      </p:sp>
    </p:spTree>
    <p:extLst>
      <p:ext uri="{BB962C8B-B14F-4D97-AF65-F5344CB8AC3E}">
        <p14:creationId xmlns:p14="http://schemas.microsoft.com/office/powerpoint/2010/main" val="17071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260758-C24A-4A35-BC5A-0325CA34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6932B-1138-42A0-B04A-5913F5139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51" y="88905"/>
            <a:ext cx="10363200" cy="1103313"/>
          </a:xfrm>
        </p:spPr>
        <p:txBody>
          <a:bodyPr>
            <a:normAutofit/>
          </a:bodyPr>
          <a:lstStyle/>
          <a:p>
            <a:r>
              <a:rPr lang="en-US" sz="3600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DC6C8-C9CD-4708-967E-A383F69C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751" y="2044734"/>
            <a:ext cx="5130010" cy="345436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Tunnel currently undergoing installation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Retrieve data on burst pressures to support (or reject) the results provided by the simulation software</a:t>
            </a:r>
          </a:p>
        </p:txBody>
      </p:sp>
      <p:pic>
        <p:nvPicPr>
          <p:cNvPr id="7" name="Picture 6" descr="A picture containing indoor, floor, building, ground&#10;&#10;Description automatically generated">
            <a:extLst>
              <a:ext uri="{FF2B5EF4-FFF2-40B4-BE49-F238E27FC236}">
                <a16:creationId xmlns:a16="http://schemas.microsoft.com/office/drawing/2014/main" id="{E83D91ED-356E-4B2D-8031-C81EA904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5625"/>
            <a:ext cx="5724917" cy="42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E8D9-C299-468A-BFA0-31C6A198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0C747E-6C5F-4370-A471-C13D69F0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51" y="1612905"/>
            <a:ext cx="10363200" cy="1103313"/>
          </a:xfrm>
        </p:spPr>
        <p:txBody>
          <a:bodyPr>
            <a:normAutofit/>
          </a:bodyPr>
          <a:lstStyle/>
          <a:p>
            <a:r>
              <a:rPr lang="en-US" sz="5400" dirty="0"/>
              <a:t>Thank You</a:t>
            </a: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91801490-D733-42E1-B9A4-4CFBA87A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300" y="4524106"/>
            <a:ext cx="2032224" cy="2034623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C9B089B-0AA2-4F7C-9B7D-06941B93F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74" y="826212"/>
            <a:ext cx="2379287" cy="133834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E252C30-9ED3-4946-A9D3-743E5197D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74" y="4790213"/>
            <a:ext cx="3878514" cy="1768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892AE-E821-49A5-B791-27FB99403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9276" y="180964"/>
            <a:ext cx="1890534" cy="29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B0520"/>
        </a:solidFill>
        <a:ln>
          <a:noFill/>
        </a:ln>
        <a:effectLst/>
      </a:spPr>
      <a:bodyPr rtlCol="0" anchor="ctr"/>
      <a:lstStyle>
        <a:defPPr algn="ctr">
          <a:defRPr sz="180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fA_Little_Powerpoint_16-9_v2.potx" id="{A3312F0C-1945-421A-8AD3-72FA2F39E902}" vid="{09FA7465-73E0-4185-987F-57964FBFBB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UofA_Little_Powerpoint_16-9_v2 (1)</Template>
  <TotalTime>0</TotalTime>
  <Words>431</Words>
  <Application>Microsoft Office PowerPoint</Application>
  <PresentationFormat>Widescreen</PresentationFormat>
  <Paragraphs>56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Verdana</vt:lpstr>
      <vt:lpstr>Office Theme</vt:lpstr>
      <vt:lpstr>PowerPoint Presentation</vt:lpstr>
      <vt:lpstr>Terminology Introduction</vt:lpstr>
      <vt:lpstr>Motivation and Comparison</vt:lpstr>
      <vt:lpstr>Current Setup</vt:lpstr>
      <vt:lpstr>Diaphragms</vt:lpstr>
      <vt:lpstr>Diaphragm Modeling and Simulations</vt:lpstr>
      <vt:lpstr>Diaphragm Modeling and Simulations (cont.)</vt:lpstr>
      <vt:lpstr>Results</vt:lpstr>
      <vt:lpstr>Thank You</vt:lpstr>
      <vt:lpstr>Acknowledgements &amp; Resources</vt:lpstr>
    </vt:vector>
  </TitlesOfParts>
  <Company>The University of Arizona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Treyton Moore</dc:creator>
  <cp:lastModifiedBy>Treyton Moore</cp:lastModifiedBy>
  <cp:revision>29</cp:revision>
  <dcterms:created xsi:type="dcterms:W3CDTF">2019-03-31T21:15:14Z</dcterms:created>
  <dcterms:modified xsi:type="dcterms:W3CDTF">2019-04-02T08:30:11Z</dcterms:modified>
</cp:coreProperties>
</file>